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9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6" r:id="rId28"/>
    <p:sldId id="282" r:id="rId29"/>
    <p:sldId id="283" r:id="rId30"/>
    <p:sldId id="284" r:id="rId31"/>
  </p:sldIdLst>
  <p:sldSz cx="18288000" cy="10287000"/>
  <p:notesSz cx="6858000" cy="9144000"/>
  <p:embeddedFontLst>
    <p:embeddedFont>
      <p:font typeface="Poppins" panose="00000500000000000000" pitchFamily="2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1" roundtripDataSignature="AMtx7mgUgup+Iejo6+tzpvbWg12EP49Ko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1B7E407-0F66-40F0-B6C0-C5A98C98E514}">
  <a:tblStyle styleId="{D1B7E407-0F66-40F0-B6C0-C5A98C98E51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936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46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Asma Assa'edah binti Mahmud" userId="006a8c71-8fe7-4875-8bf5-c8113736dd06" providerId="ADAL" clId="{C140C40F-51CB-42AD-B82D-E3E2B41621AF}"/>
    <pc:docChg chg="modSld">
      <pc:chgData name="Dr. Asma Assa'edah binti Mahmud" userId="006a8c71-8fe7-4875-8bf5-c8113736dd06" providerId="ADAL" clId="{C140C40F-51CB-42AD-B82D-E3E2B41621AF}" dt="2025-06-15T15:36:49.504" v="2" actId="1076"/>
      <pc:docMkLst>
        <pc:docMk/>
      </pc:docMkLst>
      <pc:sldChg chg="modSp mod">
        <pc:chgData name="Dr. Asma Assa'edah binti Mahmud" userId="006a8c71-8fe7-4875-8bf5-c8113736dd06" providerId="ADAL" clId="{C140C40F-51CB-42AD-B82D-E3E2B41621AF}" dt="2025-06-15T15:36:49.504" v="2" actId="1076"/>
        <pc:sldMkLst>
          <pc:docMk/>
          <pc:sldMk cId="2464816341" sldId="286"/>
        </pc:sldMkLst>
        <pc:spChg chg="mod">
          <ac:chgData name="Dr. Asma Assa'edah binti Mahmud" userId="006a8c71-8fe7-4875-8bf5-c8113736dd06" providerId="ADAL" clId="{C140C40F-51CB-42AD-B82D-E3E2B41621AF}" dt="2025-06-15T15:36:49.504" v="2" actId="1076"/>
          <ac:spMkLst>
            <pc:docMk/>
            <pc:sldMk cId="2464816341" sldId="286"/>
            <ac:spMk id="490" creationId="{2A110534-70B0-B4E7-914B-7B5E6E088FB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5" name="Google Shape;14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5" name="Google Shape;295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11" name="Google Shape;31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24" name="Google Shape;32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7" name="Google Shape;33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50" name="Google Shape;35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65" name="Google Shape;36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1" name="Google Shape;16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01" name="Google Shape;40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15" name="Google Shape;41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31" name="Google Shape;43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34cbf2b696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5" name="Google Shape;455;g34cbf2b696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34cbf2b6967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g34cbf2b6967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34cbf2b696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34cbf2b6967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>
          <a:extLst>
            <a:ext uri="{FF2B5EF4-FFF2-40B4-BE49-F238E27FC236}">
              <a16:creationId xmlns:a16="http://schemas.microsoft.com/office/drawing/2014/main" id="{B0AEF855-532E-36D3-6C05-45978B8C2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8:notes">
            <a:extLst>
              <a:ext uri="{FF2B5EF4-FFF2-40B4-BE49-F238E27FC236}">
                <a16:creationId xmlns:a16="http://schemas.microsoft.com/office/drawing/2014/main" id="{083749DC-3946-FF86-6EF5-2B2FDB4CCB4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38:notes">
            <a:extLst>
              <a:ext uri="{FF2B5EF4-FFF2-40B4-BE49-F238E27FC236}">
                <a16:creationId xmlns:a16="http://schemas.microsoft.com/office/drawing/2014/main" id="{1F42D977-4339-5BB0-C9A7-EDF5CA8FD3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609974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34cbf2b6967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34cbf2b6967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93" name="Google Shape;49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4" name="Google Shape;17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7" name="Google Shape;18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7" name="Google Shape;23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4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4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99" name="Google Shape;99;p4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100" name="Google Shape;100;p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4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6" name="Google Shape;106;p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107" name="Google Shape;107;p44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8" name="Google Shape;108;p4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109" name="Google Shape;109;p4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4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4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4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20" name="Google Shape;120;p4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21" name="Google Shape;121;p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4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4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4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27" name="Google Shape;127;p4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28" name="Google Shape;128;p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4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48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" name="Google Shape;134;p4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9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49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4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4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0" name="Google Shape;40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2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9" name="Google Shape;59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3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3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11.pn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oogle Shape;147;p24"/>
          <p:cNvGrpSpPr/>
          <p:nvPr/>
        </p:nvGrpSpPr>
        <p:grpSpPr>
          <a:xfrm>
            <a:off x="-3434404" y="-2424537"/>
            <a:ext cx="22827326" cy="3667449"/>
            <a:chOff x="0" y="0"/>
            <a:chExt cx="5660972" cy="909494"/>
          </a:xfrm>
        </p:grpSpPr>
        <p:sp>
          <p:nvSpPr>
            <p:cNvPr id="148" name="Google Shape;148;p24"/>
            <p:cNvSpPr/>
            <p:nvPr/>
          </p:nvSpPr>
          <p:spPr>
            <a:xfrm>
              <a:off x="0" y="0"/>
              <a:ext cx="5660972" cy="909494"/>
            </a:xfrm>
            <a:custGeom>
              <a:avLst/>
              <a:gdLst/>
              <a:ahLst/>
              <a:cxnLst/>
              <a:rect l="l" t="t" r="r" b="b"/>
              <a:pathLst>
                <a:path w="5660972" h="909494" extrusionOk="0">
                  <a:moveTo>
                    <a:pt x="5422847" y="0"/>
                  </a:moveTo>
                  <a:lnTo>
                    <a:pt x="5660972" y="238125"/>
                  </a:lnTo>
                  <a:lnTo>
                    <a:pt x="5660972" y="671369"/>
                  </a:lnTo>
                  <a:lnTo>
                    <a:pt x="5422847" y="909494"/>
                  </a:lnTo>
                  <a:lnTo>
                    <a:pt x="238125" y="909494"/>
                  </a:lnTo>
                  <a:lnTo>
                    <a:pt x="0" y="671369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542284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149" name="Google Shape;149;p24"/>
            <p:cNvSpPr txBox="1"/>
            <p:nvPr/>
          </p:nvSpPr>
          <p:spPr>
            <a:xfrm>
              <a:off x="63500" y="6350"/>
              <a:ext cx="5533971" cy="8396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" name="Google Shape;150;p24"/>
          <p:cNvSpPr/>
          <p:nvPr/>
        </p:nvSpPr>
        <p:spPr>
          <a:xfrm rot="-9425734">
            <a:off x="8385002" y="475598"/>
            <a:ext cx="8761718" cy="8957147"/>
          </a:xfrm>
          <a:custGeom>
            <a:avLst/>
            <a:gdLst/>
            <a:ahLst/>
            <a:cxnLst/>
            <a:rect l="l" t="t" r="r" b="b"/>
            <a:pathLst>
              <a:path w="8761717" h="8957146" extrusionOk="0">
                <a:moveTo>
                  <a:pt x="0" y="0"/>
                </a:moveTo>
                <a:lnTo>
                  <a:pt x="8761717" y="0"/>
                </a:lnTo>
                <a:lnTo>
                  <a:pt x="8761717" y="8957145"/>
                </a:lnTo>
                <a:lnTo>
                  <a:pt x="0" y="895714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0999"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MY"/>
          </a:p>
        </p:txBody>
      </p:sp>
      <p:sp>
        <p:nvSpPr>
          <p:cNvPr id="151" name="Google Shape;151;p24"/>
          <p:cNvSpPr/>
          <p:nvPr/>
        </p:nvSpPr>
        <p:spPr>
          <a:xfrm rot="4876606">
            <a:off x="-2631016" y="7726571"/>
            <a:ext cx="4714160" cy="4819308"/>
          </a:xfrm>
          <a:custGeom>
            <a:avLst/>
            <a:gdLst/>
            <a:ahLst/>
            <a:cxnLst/>
            <a:rect l="l" t="t" r="r" b="b"/>
            <a:pathLst>
              <a:path w="4714159" h="4819308" extrusionOk="0">
                <a:moveTo>
                  <a:pt x="0" y="0"/>
                </a:moveTo>
                <a:lnTo>
                  <a:pt x="4714159" y="0"/>
                </a:lnTo>
                <a:lnTo>
                  <a:pt x="4714159" y="4819308"/>
                </a:lnTo>
                <a:lnTo>
                  <a:pt x="0" y="48193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MY"/>
          </a:p>
        </p:txBody>
      </p:sp>
      <p:sp>
        <p:nvSpPr>
          <p:cNvPr id="152" name="Google Shape;152;p24"/>
          <p:cNvSpPr/>
          <p:nvPr/>
        </p:nvSpPr>
        <p:spPr>
          <a:xfrm>
            <a:off x="11857222" y="1719909"/>
            <a:ext cx="4955369" cy="7132071"/>
          </a:xfrm>
          <a:custGeom>
            <a:avLst/>
            <a:gdLst/>
            <a:ahLst/>
            <a:cxnLst/>
            <a:rect l="l" t="t" r="r" b="b"/>
            <a:pathLst>
              <a:path w="4955368" h="7132071" extrusionOk="0">
                <a:moveTo>
                  <a:pt x="0" y="0"/>
                </a:moveTo>
                <a:lnTo>
                  <a:pt x="4955368" y="0"/>
                </a:lnTo>
                <a:lnTo>
                  <a:pt x="4955368" y="7132071"/>
                </a:lnTo>
                <a:lnTo>
                  <a:pt x="0" y="71320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/>
          <a:lstStyle/>
          <a:p>
            <a:endParaRPr lang="en-MY"/>
          </a:p>
        </p:txBody>
      </p:sp>
      <p:grpSp>
        <p:nvGrpSpPr>
          <p:cNvPr id="153" name="Google Shape;153;p24"/>
          <p:cNvGrpSpPr/>
          <p:nvPr/>
        </p:nvGrpSpPr>
        <p:grpSpPr>
          <a:xfrm>
            <a:off x="-955071" y="9490985"/>
            <a:ext cx="20770739" cy="2231372"/>
            <a:chOff x="0" y="0"/>
            <a:chExt cx="9609927" cy="1032381"/>
          </a:xfrm>
        </p:grpSpPr>
        <p:sp>
          <p:nvSpPr>
            <p:cNvPr id="154" name="Google Shape;154;p24"/>
            <p:cNvSpPr/>
            <p:nvPr/>
          </p:nvSpPr>
          <p:spPr>
            <a:xfrm>
              <a:off x="0" y="0"/>
              <a:ext cx="9609927" cy="1032381"/>
            </a:xfrm>
            <a:custGeom>
              <a:avLst/>
              <a:gdLst/>
              <a:ahLst/>
              <a:cxnLst/>
              <a:rect l="l" t="t" r="r" b="b"/>
              <a:pathLst>
                <a:path w="9609927" h="1032381" extrusionOk="0">
                  <a:moveTo>
                    <a:pt x="9371802" y="0"/>
                  </a:moveTo>
                  <a:lnTo>
                    <a:pt x="9609927" y="238125"/>
                  </a:lnTo>
                  <a:lnTo>
                    <a:pt x="9609927" y="794256"/>
                  </a:lnTo>
                  <a:lnTo>
                    <a:pt x="9371802" y="1032381"/>
                  </a:lnTo>
                  <a:lnTo>
                    <a:pt x="238125" y="1032381"/>
                  </a:lnTo>
                  <a:lnTo>
                    <a:pt x="0" y="794256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9371802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155" name="Google Shape;155;p24"/>
            <p:cNvSpPr txBox="1"/>
            <p:nvPr/>
          </p:nvSpPr>
          <p:spPr>
            <a:xfrm>
              <a:off x="63500" y="6350"/>
              <a:ext cx="9482927" cy="9625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6" name="Google Shape;156;p24"/>
          <p:cNvSpPr/>
          <p:nvPr/>
        </p:nvSpPr>
        <p:spPr>
          <a:xfrm>
            <a:off x="2465324" y="1719909"/>
            <a:ext cx="1959027" cy="1583916"/>
          </a:xfrm>
          <a:custGeom>
            <a:avLst/>
            <a:gdLst/>
            <a:ahLst/>
            <a:cxnLst/>
            <a:rect l="l" t="t" r="r" b="b"/>
            <a:pathLst>
              <a:path w="1959027" h="1625393" extrusionOk="0">
                <a:moveTo>
                  <a:pt x="0" y="0"/>
                </a:moveTo>
                <a:lnTo>
                  <a:pt x="1959027" y="0"/>
                </a:lnTo>
                <a:lnTo>
                  <a:pt x="1959027" y="1625394"/>
                </a:lnTo>
                <a:lnTo>
                  <a:pt x="0" y="162539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MY"/>
          </a:p>
        </p:txBody>
      </p:sp>
      <p:sp>
        <p:nvSpPr>
          <p:cNvPr id="157" name="Google Shape;157;p24"/>
          <p:cNvSpPr/>
          <p:nvPr/>
        </p:nvSpPr>
        <p:spPr>
          <a:xfrm>
            <a:off x="7132485" y="1790474"/>
            <a:ext cx="1693542" cy="1918277"/>
          </a:xfrm>
          <a:custGeom>
            <a:avLst/>
            <a:gdLst/>
            <a:ahLst/>
            <a:cxnLst/>
            <a:rect l="l" t="t" r="r" b="b"/>
            <a:pathLst>
              <a:path w="1693542" h="1918277" extrusionOk="0">
                <a:moveTo>
                  <a:pt x="0" y="0"/>
                </a:moveTo>
                <a:lnTo>
                  <a:pt x="1693542" y="0"/>
                </a:lnTo>
                <a:lnTo>
                  <a:pt x="1693542" y="1918277"/>
                </a:lnTo>
                <a:lnTo>
                  <a:pt x="0" y="19182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MY"/>
          </a:p>
        </p:txBody>
      </p:sp>
      <p:sp>
        <p:nvSpPr>
          <p:cNvPr id="158" name="Google Shape;158;p24"/>
          <p:cNvSpPr txBox="1"/>
          <p:nvPr/>
        </p:nvSpPr>
        <p:spPr>
          <a:xfrm>
            <a:off x="438306" y="3676634"/>
            <a:ext cx="11130842" cy="7594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TRAINING OF CORE TRAINERS FOR CPG MANAGEMENT OF BIPOLAR DISORDER (SECOND EDITION)</a:t>
            </a:r>
            <a:endParaRPr/>
          </a:p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endParaRPr sz="3600" b="1" i="0" u="none" strike="noStrike" cap="none">
              <a:solidFill>
                <a:srgbClr val="462DD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FOLLOW-UP/ MONITORING </a:t>
            </a:r>
            <a:endParaRPr/>
          </a:p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AND REFERRAL</a:t>
            </a:r>
            <a:endParaRPr/>
          </a:p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1" i="0" u="none" strike="noStrike" cap="none">
              <a:solidFill>
                <a:srgbClr val="462DD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 Azrina Mahmud</a:t>
            </a:r>
            <a:endParaRPr/>
          </a:p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Family Medicine Specialist</a:t>
            </a:r>
            <a:endParaRPr/>
          </a:p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Klinik Kesihatan Rasa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847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34"/>
              <a:buFont typeface="Arial"/>
              <a:buNone/>
            </a:pPr>
            <a:endParaRPr sz="4934" b="1" i="0" u="none" strike="noStrike" cap="none">
              <a:solidFill>
                <a:srgbClr val="462DD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3"/>
          <p:cNvSpPr txBox="1">
            <a:spLocks noGrp="1"/>
          </p:cNvSpPr>
          <p:nvPr>
            <p:ph type="body" idx="1"/>
          </p:nvPr>
        </p:nvSpPr>
        <p:spPr>
          <a:xfrm>
            <a:off x="4199782" y="1996440"/>
            <a:ext cx="11662733" cy="6690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unsure of diagnosis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complex presentation of mood episodes  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acute exacerbation of symptoms  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increased risk of harm to self or others 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marked impairment in social or occupational functioning  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poor or partial response to treatment  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poor treatment adherence   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4000"/>
          </a:p>
        </p:txBody>
      </p:sp>
      <p:pic>
        <p:nvPicPr>
          <p:cNvPr id="262" name="Google Shape;262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918005" y="9369472"/>
            <a:ext cx="12839289" cy="1835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4853" y="91275"/>
            <a:ext cx="2645893" cy="381033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33"/>
          <p:cNvSpPr txBox="1">
            <a:spLocks noGrp="1"/>
          </p:cNvSpPr>
          <p:nvPr>
            <p:ph type="title"/>
          </p:nvPr>
        </p:nvSpPr>
        <p:spPr>
          <a:xfrm>
            <a:off x="2789696" y="853440"/>
            <a:ext cx="14103458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5400" b="1">
                <a:latin typeface="Arial"/>
                <a:ea typeface="Arial"/>
                <a:cs typeface="Arial"/>
                <a:sym typeface="Arial"/>
              </a:rPr>
              <a:t>CASES NEED TO BE REFERRED TO PSYCHIATRIC SERVICES</a:t>
            </a:r>
            <a:endParaRPr sz="54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33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4"/>
          <p:cNvSpPr txBox="1">
            <a:spLocks noGrp="1"/>
          </p:cNvSpPr>
          <p:nvPr>
            <p:ph type="body" idx="1"/>
          </p:nvPr>
        </p:nvSpPr>
        <p:spPr>
          <a:xfrm>
            <a:off x="4350116" y="2560206"/>
            <a:ext cx="1146048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intolerable or medically important AEs of medication  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psychiatric co-morbidities   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psychotherapeutic needs 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ambivalent or wanting to stop any medication after a period of relatively stable mood  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special population- </a:t>
            </a:r>
            <a:endParaRPr/>
          </a:p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              o pregnant or planning a pregnancy </a:t>
            </a:r>
            <a:endParaRPr/>
          </a:p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              o children and adolescents </a:t>
            </a:r>
            <a:endParaRPr/>
          </a:p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              o co-morbidity with alcohol or sub</a:t>
            </a:r>
            <a:endParaRPr sz="4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1" name="Google Shape;271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613" y="205575"/>
            <a:ext cx="2645893" cy="381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948485" y="9369472"/>
            <a:ext cx="12839289" cy="1835055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34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  <p:sp>
        <p:nvSpPr>
          <p:cNvPr id="274" name="Google Shape;274;p34"/>
          <p:cNvSpPr txBox="1">
            <a:spLocks noGrp="1"/>
          </p:cNvSpPr>
          <p:nvPr>
            <p:ph type="title"/>
          </p:nvPr>
        </p:nvSpPr>
        <p:spPr>
          <a:xfrm>
            <a:off x="2789696" y="853440"/>
            <a:ext cx="14103458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5400" b="1">
                <a:latin typeface="Arial"/>
                <a:ea typeface="Arial"/>
                <a:cs typeface="Arial"/>
                <a:sym typeface="Arial"/>
              </a:rPr>
              <a:t>CASES NEED TO BE REFERRED TO PSYCHIATRIC SERVICES</a:t>
            </a:r>
            <a:endParaRPr sz="5400" b="1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5"/>
          <p:cNvSpPr txBox="1">
            <a:spLocks noGrp="1"/>
          </p:cNvSpPr>
          <p:nvPr>
            <p:ph type="body" idx="1"/>
          </p:nvPr>
        </p:nvSpPr>
        <p:spPr>
          <a:xfrm>
            <a:off x="3437265" y="507810"/>
            <a:ext cx="12999720" cy="5938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lvl="0" indent="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People with BD whose symptoms have responded effectively to treatment and remain stable may have the option to return to primary care for further management. </a:t>
            </a:r>
            <a:endParaRPr/>
          </a:p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Care plans for this group of people include the following:</a:t>
            </a:r>
            <a:r>
              <a:rPr lang="en-US" sz="4000" baseline="30000">
                <a:latin typeface="Arial"/>
                <a:ea typeface="Arial"/>
                <a:cs typeface="Arial"/>
                <a:sym typeface="Arial"/>
              </a:rPr>
              <a:t>73 </a:t>
            </a:r>
            <a:endParaRPr/>
          </a:p>
          <a:p>
            <a:pPr marL="457200" lvl="0" indent="-34290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latest mental state assessment and diagnosis </a:t>
            </a:r>
            <a:endParaRPr/>
          </a:p>
          <a:p>
            <a:pPr marL="457200" lvl="0" indent="-34290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detailed medication plan for review and monitoring by primary care providers  </a:t>
            </a:r>
            <a:endParaRPr/>
          </a:p>
          <a:p>
            <a:pPr marL="457200" lvl="0" indent="-34290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concise and individualised recovery plan  </a:t>
            </a:r>
            <a:endParaRPr/>
          </a:p>
          <a:p>
            <a:pPr marL="457200" lvl="0" indent="-34290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crisis alert plan on early warning symptoms, triggers of relapse and referral pathways</a:t>
            </a:r>
            <a:endParaRPr sz="4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0" name="Google Shape;280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613" y="129375"/>
            <a:ext cx="2645893" cy="381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918005" y="9369472"/>
            <a:ext cx="12839289" cy="1835055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35"/>
          <p:cNvSpPr txBox="1"/>
          <p:nvPr/>
        </p:nvSpPr>
        <p:spPr>
          <a:xfrm>
            <a:off x="7454685" y="8259603"/>
            <a:ext cx="9781755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73. National Collaborating Centre for Mental Health (UK). Bipolar Disorder: The NICE Guideline on the Assessment and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Management of Bipolar Disorder in Adults, Children and Young People in Primary and Secondary Care. London: The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British Psychological Society and The Royal College  of Psychiatrists; 2014 </a:t>
            </a:r>
            <a:endParaRPr/>
          </a:p>
        </p:txBody>
      </p:sp>
      <p:sp>
        <p:nvSpPr>
          <p:cNvPr id="283" name="Google Shape;283;p35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6"/>
          <p:cNvSpPr txBox="1">
            <a:spLocks noGrp="1"/>
          </p:cNvSpPr>
          <p:nvPr>
            <p:ph type="title"/>
          </p:nvPr>
        </p:nvSpPr>
        <p:spPr>
          <a:xfrm>
            <a:off x="4922520" y="472758"/>
            <a:ext cx="11658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5400" b="1">
                <a:latin typeface="Arial"/>
                <a:ea typeface="Arial"/>
                <a:cs typeface="Arial"/>
                <a:sym typeface="Arial"/>
              </a:rPr>
              <a:t>TAKE HOME MESSAGES</a:t>
            </a:r>
            <a:endParaRPr sz="54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36"/>
          <p:cNvSpPr txBox="1">
            <a:spLocks noGrp="1"/>
          </p:cNvSpPr>
          <p:nvPr>
            <p:ph type="body" idx="1"/>
          </p:nvPr>
        </p:nvSpPr>
        <p:spPr>
          <a:xfrm>
            <a:off x="4343400" y="2026920"/>
            <a:ext cx="12162295" cy="5958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440"/>
              <a:buFont typeface="Arial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Symptom monitoring, review of medication compliance, identification of adverse events, and parameter monitoring are crucial during follow-up to provide effective care.</a:t>
            </a:r>
            <a:endParaRPr/>
          </a:p>
          <a:p>
            <a:pPr marL="457200" lvl="0" indent="-187959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440"/>
              <a:buFont typeface="Arial"/>
              <a:buNone/>
            </a:pP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440"/>
              <a:buFont typeface="Arial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Serum lithium level monitoring should be done given its narrow therapeutic index.</a:t>
            </a:r>
            <a:endParaRPr/>
          </a:p>
          <a:p>
            <a:pPr marL="457200" lvl="0" indent="-187959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440"/>
              <a:buFont typeface="Arial"/>
              <a:buNone/>
            </a:pP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2440"/>
              <a:buFont typeface="Arial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Bipolar disorder can be managed in primary care except in certain conditions.</a:t>
            </a:r>
            <a:endParaRPr/>
          </a:p>
          <a:p>
            <a:pPr marL="114300" lvl="0" indent="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4000"/>
          </a:p>
          <a:p>
            <a:pPr marL="114300" lvl="0" indent="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4000"/>
          </a:p>
          <a:p>
            <a:pPr marL="114300" lvl="0" indent="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4000"/>
          </a:p>
          <a:p>
            <a:pPr marL="114300" lvl="0" indent="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4000"/>
          </a:p>
          <a:p>
            <a:pPr marL="114300" lvl="0" indent="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4000"/>
          </a:p>
        </p:txBody>
      </p:sp>
      <p:pic>
        <p:nvPicPr>
          <p:cNvPr id="290" name="Google Shape;290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887525" y="9369472"/>
            <a:ext cx="12839289" cy="1835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4853" y="121755"/>
            <a:ext cx="2645893" cy="381033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6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37"/>
          <p:cNvGrpSpPr/>
          <p:nvPr/>
        </p:nvGrpSpPr>
        <p:grpSpPr>
          <a:xfrm>
            <a:off x="-3434404" y="-2424537"/>
            <a:ext cx="22827326" cy="3667449"/>
            <a:chOff x="0" y="0"/>
            <a:chExt cx="5660972" cy="909494"/>
          </a:xfrm>
        </p:grpSpPr>
        <p:sp>
          <p:nvSpPr>
            <p:cNvPr id="298" name="Google Shape;298;p37"/>
            <p:cNvSpPr/>
            <p:nvPr/>
          </p:nvSpPr>
          <p:spPr>
            <a:xfrm>
              <a:off x="0" y="0"/>
              <a:ext cx="5660972" cy="909494"/>
            </a:xfrm>
            <a:custGeom>
              <a:avLst/>
              <a:gdLst/>
              <a:ahLst/>
              <a:cxnLst/>
              <a:rect l="l" t="t" r="r" b="b"/>
              <a:pathLst>
                <a:path w="5660972" h="909494" extrusionOk="0">
                  <a:moveTo>
                    <a:pt x="5422847" y="0"/>
                  </a:moveTo>
                  <a:lnTo>
                    <a:pt x="5660972" y="238125"/>
                  </a:lnTo>
                  <a:lnTo>
                    <a:pt x="5660972" y="671369"/>
                  </a:lnTo>
                  <a:lnTo>
                    <a:pt x="5422847" y="909494"/>
                  </a:lnTo>
                  <a:lnTo>
                    <a:pt x="238125" y="909494"/>
                  </a:lnTo>
                  <a:lnTo>
                    <a:pt x="0" y="671369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542284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299" name="Google Shape;299;p37"/>
            <p:cNvSpPr txBox="1"/>
            <p:nvPr/>
          </p:nvSpPr>
          <p:spPr>
            <a:xfrm>
              <a:off x="63500" y="6350"/>
              <a:ext cx="5533971" cy="8396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0" name="Google Shape;300;p37"/>
          <p:cNvSpPr/>
          <p:nvPr/>
        </p:nvSpPr>
        <p:spPr>
          <a:xfrm rot="-9425734">
            <a:off x="8385002" y="475598"/>
            <a:ext cx="8761718" cy="8957147"/>
          </a:xfrm>
          <a:custGeom>
            <a:avLst/>
            <a:gdLst/>
            <a:ahLst/>
            <a:cxnLst/>
            <a:rect l="l" t="t" r="r" b="b"/>
            <a:pathLst>
              <a:path w="8761717" h="8957146" extrusionOk="0">
                <a:moveTo>
                  <a:pt x="0" y="0"/>
                </a:moveTo>
                <a:lnTo>
                  <a:pt x="8761717" y="0"/>
                </a:lnTo>
                <a:lnTo>
                  <a:pt x="8761717" y="8957145"/>
                </a:lnTo>
                <a:lnTo>
                  <a:pt x="0" y="895714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0999"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MY"/>
          </a:p>
        </p:txBody>
      </p:sp>
      <p:sp>
        <p:nvSpPr>
          <p:cNvPr id="301" name="Google Shape;301;p37"/>
          <p:cNvSpPr/>
          <p:nvPr/>
        </p:nvSpPr>
        <p:spPr>
          <a:xfrm rot="4876606">
            <a:off x="-2631016" y="7726571"/>
            <a:ext cx="4714160" cy="4819308"/>
          </a:xfrm>
          <a:custGeom>
            <a:avLst/>
            <a:gdLst/>
            <a:ahLst/>
            <a:cxnLst/>
            <a:rect l="l" t="t" r="r" b="b"/>
            <a:pathLst>
              <a:path w="4714159" h="4819308" extrusionOk="0">
                <a:moveTo>
                  <a:pt x="0" y="0"/>
                </a:moveTo>
                <a:lnTo>
                  <a:pt x="4714159" y="0"/>
                </a:lnTo>
                <a:lnTo>
                  <a:pt x="4714159" y="4819308"/>
                </a:lnTo>
                <a:lnTo>
                  <a:pt x="0" y="48193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MY"/>
          </a:p>
        </p:txBody>
      </p:sp>
      <p:sp>
        <p:nvSpPr>
          <p:cNvPr id="302" name="Google Shape;302;p37"/>
          <p:cNvSpPr/>
          <p:nvPr/>
        </p:nvSpPr>
        <p:spPr>
          <a:xfrm>
            <a:off x="11857222" y="1719909"/>
            <a:ext cx="4955369" cy="7132071"/>
          </a:xfrm>
          <a:custGeom>
            <a:avLst/>
            <a:gdLst/>
            <a:ahLst/>
            <a:cxnLst/>
            <a:rect l="l" t="t" r="r" b="b"/>
            <a:pathLst>
              <a:path w="4955368" h="7132071" extrusionOk="0">
                <a:moveTo>
                  <a:pt x="0" y="0"/>
                </a:moveTo>
                <a:lnTo>
                  <a:pt x="4955368" y="0"/>
                </a:lnTo>
                <a:lnTo>
                  <a:pt x="4955368" y="7132071"/>
                </a:lnTo>
                <a:lnTo>
                  <a:pt x="0" y="71320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/>
          <a:lstStyle/>
          <a:p>
            <a:endParaRPr lang="en-MY"/>
          </a:p>
        </p:txBody>
      </p:sp>
      <p:grpSp>
        <p:nvGrpSpPr>
          <p:cNvPr id="303" name="Google Shape;303;p37"/>
          <p:cNvGrpSpPr/>
          <p:nvPr/>
        </p:nvGrpSpPr>
        <p:grpSpPr>
          <a:xfrm>
            <a:off x="-955071" y="9490985"/>
            <a:ext cx="20770739" cy="2231372"/>
            <a:chOff x="0" y="0"/>
            <a:chExt cx="9609927" cy="1032381"/>
          </a:xfrm>
        </p:grpSpPr>
        <p:sp>
          <p:nvSpPr>
            <p:cNvPr id="304" name="Google Shape;304;p37"/>
            <p:cNvSpPr/>
            <p:nvPr/>
          </p:nvSpPr>
          <p:spPr>
            <a:xfrm>
              <a:off x="0" y="0"/>
              <a:ext cx="9609927" cy="1032381"/>
            </a:xfrm>
            <a:custGeom>
              <a:avLst/>
              <a:gdLst/>
              <a:ahLst/>
              <a:cxnLst/>
              <a:rect l="l" t="t" r="r" b="b"/>
              <a:pathLst>
                <a:path w="9609927" h="1032381" extrusionOk="0">
                  <a:moveTo>
                    <a:pt x="9371802" y="0"/>
                  </a:moveTo>
                  <a:lnTo>
                    <a:pt x="9609927" y="238125"/>
                  </a:lnTo>
                  <a:lnTo>
                    <a:pt x="9609927" y="794256"/>
                  </a:lnTo>
                  <a:lnTo>
                    <a:pt x="9371802" y="1032381"/>
                  </a:lnTo>
                  <a:lnTo>
                    <a:pt x="238125" y="1032381"/>
                  </a:lnTo>
                  <a:lnTo>
                    <a:pt x="0" y="794256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9371802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305" name="Google Shape;305;p37"/>
            <p:cNvSpPr txBox="1"/>
            <p:nvPr/>
          </p:nvSpPr>
          <p:spPr>
            <a:xfrm>
              <a:off x="63500" y="6350"/>
              <a:ext cx="9482927" cy="9625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6" name="Google Shape;306;p37"/>
          <p:cNvSpPr/>
          <p:nvPr/>
        </p:nvSpPr>
        <p:spPr>
          <a:xfrm>
            <a:off x="2465324" y="1719909"/>
            <a:ext cx="1959027" cy="1583916"/>
          </a:xfrm>
          <a:custGeom>
            <a:avLst/>
            <a:gdLst/>
            <a:ahLst/>
            <a:cxnLst/>
            <a:rect l="l" t="t" r="r" b="b"/>
            <a:pathLst>
              <a:path w="1959027" h="1625393" extrusionOk="0">
                <a:moveTo>
                  <a:pt x="0" y="0"/>
                </a:moveTo>
                <a:lnTo>
                  <a:pt x="1959027" y="0"/>
                </a:lnTo>
                <a:lnTo>
                  <a:pt x="1959027" y="1625394"/>
                </a:lnTo>
                <a:lnTo>
                  <a:pt x="0" y="162539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MY"/>
          </a:p>
        </p:txBody>
      </p:sp>
      <p:sp>
        <p:nvSpPr>
          <p:cNvPr id="307" name="Google Shape;307;p37"/>
          <p:cNvSpPr/>
          <p:nvPr/>
        </p:nvSpPr>
        <p:spPr>
          <a:xfrm>
            <a:off x="7132485" y="1790474"/>
            <a:ext cx="1693542" cy="1918277"/>
          </a:xfrm>
          <a:custGeom>
            <a:avLst/>
            <a:gdLst/>
            <a:ahLst/>
            <a:cxnLst/>
            <a:rect l="l" t="t" r="r" b="b"/>
            <a:pathLst>
              <a:path w="1693542" h="1918277" extrusionOk="0">
                <a:moveTo>
                  <a:pt x="0" y="0"/>
                </a:moveTo>
                <a:lnTo>
                  <a:pt x="1693542" y="0"/>
                </a:lnTo>
                <a:lnTo>
                  <a:pt x="1693542" y="1918277"/>
                </a:lnTo>
                <a:lnTo>
                  <a:pt x="0" y="19182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MY"/>
          </a:p>
        </p:txBody>
      </p:sp>
      <p:sp>
        <p:nvSpPr>
          <p:cNvPr id="308" name="Google Shape;308;p37"/>
          <p:cNvSpPr txBox="1"/>
          <p:nvPr/>
        </p:nvSpPr>
        <p:spPr>
          <a:xfrm>
            <a:off x="438306" y="3676634"/>
            <a:ext cx="11130842" cy="6717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TRAINING OF CORE TRAINERS FOR CPG MANAGEMENT OF BIPOLAR DISORDER (SECOND EDITION)</a:t>
            </a:r>
            <a:endParaRPr/>
          </a:p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endParaRPr sz="3600" b="1" i="0" u="none" strike="noStrike" cap="none">
              <a:solidFill>
                <a:srgbClr val="462DD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71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0000CC"/>
                </a:solidFill>
                <a:latin typeface="Poppins"/>
                <a:ea typeface="Poppins"/>
                <a:cs typeface="Poppins"/>
                <a:sym typeface="Poppins"/>
              </a:rPr>
              <a:t>RELAPSE</a:t>
            </a:r>
            <a:r>
              <a:rPr lang="en-US" sz="3600" b="1" i="0" u="none" strike="noStrike" cap="none">
                <a:solidFill>
                  <a:srgbClr val="0070C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600" b="1" i="0" u="none" strike="noStrike" cap="none">
                <a:solidFill>
                  <a:srgbClr val="0000CC"/>
                </a:solidFill>
                <a:latin typeface="Poppins"/>
                <a:ea typeface="Poppins"/>
                <a:cs typeface="Poppins"/>
                <a:sym typeface="Poppins"/>
              </a:rPr>
              <a:t>PREVENTION AND STRATEGIES TO IMPROVE ADHERENCE</a:t>
            </a:r>
            <a:endParaRPr sz="3600" b="0" i="0" u="none" strike="noStrike" cap="none">
              <a:solidFill>
                <a:srgbClr val="0000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Dr Asma Assa’edah Mahmud </a:t>
            </a:r>
            <a:b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Psychiatrist and Medical Lecturer </a:t>
            </a:r>
            <a:b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Faculty of Medicine and Defence Health </a:t>
            </a:r>
            <a:b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UPNM </a:t>
            </a:r>
            <a:endParaRPr/>
          </a:p>
          <a:p>
            <a:pPr marL="0" marR="0" lvl="0" indent="0" algn="ctr" rtl="0">
              <a:lnSpc>
                <a:spcPct val="10847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34"/>
              <a:buFont typeface="Arial"/>
              <a:buNone/>
            </a:pPr>
            <a:endParaRPr sz="4934" b="1" i="0" u="none" strike="noStrike" cap="none">
              <a:solidFill>
                <a:srgbClr val="462DD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4" name="Google Shape;314;p2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315" name="Google Shape;315;p2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2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7" name="Google Shape;317;p2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2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2"/>
          <p:cNvSpPr txBox="1"/>
          <p:nvPr/>
        </p:nvSpPr>
        <p:spPr>
          <a:xfrm>
            <a:off x="4048932" y="2428737"/>
            <a:ext cx="12039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learn on effective adjunctive psychosocial and psychotherapy interventions for:</a:t>
            </a:r>
            <a:endParaRPr sz="4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just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relapse prevention in BD</a:t>
            </a:r>
            <a:endParaRPr sz="4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just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adherence enhancement in BD</a:t>
            </a:r>
            <a:endParaRPr sz="4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2"/>
          <p:cNvSpPr txBox="1"/>
          <p:nvPr/>
        </p:nvSpPr>
        <p:spPr>
          <a:xfrm>
            <a:off x="4343400" y="788103"/>
            <a:ext cx="10515600" cy="1347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5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LEARNING OBJECTIVES</a:t>
            </a:r>
            <a:endParaRPr/>
          </a:p>
        </p:txBody>
      </p:sp>
      <p:sp>
        <p:nvSpPr>
          <p:cNvPr id="321" name="Google Shape;321;p2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27" name="Google Shape;327;p3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328" name="Google Shape;328;p3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3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0" name="Google Shape;330;p3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3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3"/>
          <p:cNvSpPr txBox="1"/>
          <p:nvPr/>
        </p:nvSpPr>
        <p:spPr>
          <a:xfrm>
            <a:off x="4471261" y="2564201"/>
            <a:ext cx="10515600" cy="4611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Relapse</a:t>
            </a:r>
            <a:endParaRPr sz="4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Relapse prevention interventions</a:t>
            </a:r>
            <a:endParaRPr/>
          </a:p>
          <a:p>
            <a:pPr marL="228600" marR="0" lvl="0" indent="-508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4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Adherence </a:t>
            </a:r>
            <a:endParaRPr sz="4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Risk factor of non-adherence </a:t>
            </a:r>
            <a:endParaRPr sz="4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Adherence strategies </a:t>
            </a:r>
            <a:endParaRPr sz="4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Collaborative care model </a:t>
            </a:r>
            <a:endParaRPr sz="4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3"/>
          <p:cNvSpPr txBox="1"/>
          <p:nvPr/>
        </p:nvSpPr>
        <p:spPr>
          <a:xfrm>
            <a:off x="4343400" y="1181100"/>
            <a:ext cx="10515600" cy="1347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5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OUTLINES</a:t>
            </a:r>
            <a:endParaRPr sz="5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3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40" name="Google Shape;340;p4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341" name="Google Shape;341;p4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4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3" name="Google Shape;343;p4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4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4"/>
          <p:cNvSpPr txBox="1"/>
          <p:nvPr/>
        </p:nvSpPr>
        <p:spPr>
          <a:xfrm>
            <a:off x="3839704" y="1662644"/>
            <a:ext cx="12712485" cy="6451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Defined as: a new mood episode occurring within 8 weeks after having achieved remission from the index episode</a:t>
            </a:r>
            <a:r>
              <a:rPr lang="en-US" sz="4000" b="0" i="0" u="none" strike="noStrike" cap="none" baseline="30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90</a:t>
            </a:r>
            <a:endParaRPr sz="4000" b="0" i="0" u="none" strike="noStrike" cap="none" baseline="300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Adjunctive</a:t>
            </a:r>
            <a:r>
              <a:rPr lang="en-US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psychosocial intervention and psychotherapy are useful strategies to prevent relapse in BD</a:t>
            </a: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recent evidences were from studies that focused more on PE and CBT</a:t>
            </a: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These interventions vary in the form of: </a:t>
            </a: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028700" marR="0" lvl="1" indent="-571500" algn="just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method of delivery (e.g. individual vs group format)</a:t>
            </a: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028700" marR="0" lvl="1" indent="-571500" algn="just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its contents</a:t>
            </a: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028700" marR="0" lvl="1" indent="-571500" algn="just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duration of intervention</a:t>
            </a:r>
            <a:endParaRPr dirty="0"/>
          </a:p>
          <a:p>
            <a:pPr marL="457200" marR="0" lvl="1" indent="0" algn="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90.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Tohen M, Frank E, Bowden CL, et al.. 2009;11(5):453-7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just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4"/>
          <p:cNvSpPr txBox="1"/>
          <p:nvPr/>
        </p:nvSpPr>
        <p:spPr>
          <a:xfrm>
            <a:off x="4471261" y="437900"/>
            <a:ext cx="10515600" cy="1347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5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RELAPSE</a:t>
            </a:r>
            <a:endParaRPr sz="5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4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3" name="Google Shape;353;p5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354" name="Google Shape;354;p5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5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6" name="Google Shape;356;p5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5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5"/>
          <p:cNvSpPr txBox="1"/>
          <p:nvPr/>
        </p:nvSpPr>
        <p:spPr>
          <a:xfrm>
            <a:off x="3223214" y="1234929"/>
            <a:ext cx="14014026" cy="71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PSYCHOEDUCATION (PE)</a:t>
            </a:r>
            <a:endParaRPr sz="3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a MA, PE was more effective than TAU for relapse prevention</a:t>
            </a:r>
            <a:r>
              <a:rPr lang="en-US" sz="3200" b="0" i="0" u="none" strike="noStrike" cap="none" baseline="30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91,level I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Group delivery &gt; effective in preventing relapse into: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0" marR="0" lvl="4" indent="-457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any mood episode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0" marR="0" lvl="4" indent="-457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manic episode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0" marR="0" lvl="4" indent="-457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depressive episode</a:t>
            </a:r>
            <a:endParaRPr sz="3200" b="0" i="0" u="none" strike="noStrike" cap="none" baseline="30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Another 2 MA found that group PE is more effective than TAU in preventing relapse</a:t>
            </a:r>
            <a:r>
              <a:rPr lang="en-US" sz="3200" b="0" i="0" u="none" strike="noStrike" cap="none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79 &amp; 92,level I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a large NMA, two high-quality RCTs showed carer-focused interventions e.g. psychoeducation were more effective than TAU</a:t>
            </a:r>
            <a:r>
              <a:rPr lang="en-US" sz="3200" b="0" i="0" u="none" strike="noStrike" cap="none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93, level I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another NMA, PE conducted in groups or individually were more effective than TAU in the following category: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Standard psychoeducation (≥ 6 sessions)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Brief psychoeducation (≤3 sessions) </a:t>
            </a:r>
            <a:endParaRPr/>
          </a:p>
          <a:p>
            <a:pPr marL="742950" marR="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5"/>
          <p:cNvSpPr txBox="1"/>
          <p:nvPr/>
        </p:nvSpPr>
        <p:spPr>
          <a:xfrm>
            <a:off x="5044699" y="164120"/>
            <a:ext cx="10515600" cy="1347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5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RELAPSE PREVENTION </a:t>
            </a:r>
            <a:endParaRPr sz="5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5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  <p:sp>
        <p:nvSpPr>
          <p:cNvPr id="361" name="Google Shape;361;p5"/>
          <p:cNvSpPr txBox="1"/>
          <p:nvPr/>
        </p:nvSpPr>
        <p:spPr>
          <a:xfrm>
            <a:off x="4525505" y="1301858"/>
            <a:ext cx="18473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5"/>
          <p:cNvSpPr txBox="1"/>
          <p:nvPr/>
        </p:nvSpPr>
        <p:spPr>
          <a:xfrm>
            <a:off x="11451042" y="8790311"/>
            <a:ext cx="7175715" cy="802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79. Tan MK, Chia EC, Tam WW, et al.. 2022;10(11).</a:t>
            </a:r>
            <a:endParaRPr/>
          </a:p>
          <a:p>
            <a:pPr marL="914400" marR="0" lvl="2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92. Macheiner T, Skavantzos A, Pilz R, et al.. 2017;222:28-31</a:t>
            </a:r>
            <a:endParaRPr/>
          </a:p>
          <a:p>
            <a:pPr marL="914400" marR="0" lvl="2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93  Macheiner T, Skavantzos A, Pilz R, et al 2017;222:28-31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6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8" name="Google Shape;368;p6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369" name="Google Shape;369;p6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6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1" name="Google Shape;371;p6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6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6"/>
          <p:cNvSpPr txBox="1"/>
          <p:nvPr/>
        </p:nvSpPr>
        <p:spPr>
          <a:xfrm>
            <a:off x="6478721" y="818462"/>
            <a:ext cx="8226158" cy="1347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5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RELAPSE PREVENTION</a:t>
            </a:r>
            <a:endParaRPr sz="5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4" name="Google Shape;374;p6"/>
          <p:cNvGrpSpPr/>
          <p:nvPr/>
        </p:nvGrpSpPr>
        <p:grpSpPr>
          <a:xfrm>
            <a:off x="-2968810" y="944505"/>
            <a:ext cx="18944308" cy="9516136"/>
            <a:chOff x="-7998010" y="-1221856"/>
            <a:chExt cx="18944308" cy="9516136"/>
          </a:xfrm>
        </p:grpSpPr>
        <p:sp>
          <p:nvSpPr>
            <p:cNvPr id="375" name="Google Shape;375;p6"/>
            <p:cNvSpPr/>
            <p:nvPr/>
          </p:nvSpPr>
          <p:spPr>
            <a:xfrm>
              <a:off x="-7998010" y="-1221856"/>
              <a:ext cx="9516136" cy="9516136"/>
            </a:xfrm>
            <a:prstGeom prst="blockArc">
              <a:avLst>
                <a:gd name="adj1" fmla="val 18900000"/>
                <a:gd name="adj2" fmla="val 2700000"/>
                <a:gd name="adj3" fmla="val 227"/>
              </a:avLst>
            </a:prstGeom>
            <a:noFill/>
            <a:ln w="254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6"/>
            <p:cNvSpPr/>
            <p:nvPr/>
          </p:nvSpPr>
          <p:spPr>
            <a:xfrm>
              <a:off x="662534" y="441884"/>
              <a:ext cx="10283763" cy="884335"/>
            </a:xfrm>
            <a:prstGeom prst="rect">
              <a:avLst/>
            </a:prstGeom>
            <a:solidFill>
              <a:srgbClr val="BF504D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6"/>
            <p:cNvSpPr txBox="1"/>
            <p:nvPr/>
          </p:nvSpPr>
          <p:spPr>
            <a:xfrm>
              <a:off x="662534" y="441884"/>
              <a:ext cx="10283763" cy="8843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01925" tIns="81275" rIns="81275" bIns="812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Information on BD features</a:t>
              </a:r>
              <a:endPara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6"/>
            <p:cNvSpPr/>
            <p:nvPr/>
          </p:nvSpPr>
          <p:spPr>
            <a:xfrm>
              <a:off x="109824" y="331343"/>
              <a:ext cx="1105419" cy="1105419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rgbClr val="BF504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6"/>
            <p:cNvSpPr/>
            <p:nvPr/>
          </p:nvSpPr>
          <p:spPr>
            <a:xfrm>
              <a:off x="1296223" y="1767964"/>
              <a:ext cx="9650074" cy="884335"/>
            </a:xfrm>
            <a:prstGeom prst="rect">
              <a:avLst/>
            </a:prstGeom>
            <a:solidFill>
              <a:srgbClr val="BD754F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6"/>
            <p:cNvSpPr txBox="1"/>
            <p:nvPr/>
          </p:nvSpPr>
          <p:spPr>
            <a:xfrm>
              <a:off x="1296223" y="1767964"/>
              <a:ext cx="9650074" cy="8843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01925" tIns="81275" rIns="81275" bIns="812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Importance of treatment compliance</a:t>
              </a:r>
              <a:endPara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6"/>
            <p:cNvSpPr/>
            <p:nvPr/>
          </p:nvSpPr>
          <p:spPr>
            <a:xfrm>
              <a:off x="743513" y="1657422"/>
              <a:ext cx="1105419" cy="1105419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rgbClr val="BD754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6"/>
            <p:cNvSpPr/>
            <p:nvPr/>
          </p:nvSpPr>
          <p:spPr>
            <a:xfrm>
              <a:off x="1490715" y="3094043"/>
              <a:ext cx="9455583" cy="884335"/>
            </a:xfrm>
            <a:prstGeom prst="rect">
              <a:avLst/>
            </a:prstGeom>
            <a:solidFill>
              <a:srgbClr val="BB9952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6"/>
            <p:cNvSpPr txBox="1"/>
            <p:nvPr/>
          </p:nvSpPr>
          <p:spPr>
            <a:xfrm>
              <a:off x="1490715" y="3094043"/>
              <a:ext cx="9455583" cy="8843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01925" tIns="81275" rIns="81275" bIns="812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Early detection of prodromal signs of recurrence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6"/>
            <p:cNvSpPr/>
            <p:nvPr/>
          </p:nvSpPr>
          <p:spPr>
            <a:xfrm>
              <a:off x="938005" y="2983501"/>
              <a:ext cx="1105419" cy="1105419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rgbClr val="BB995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6"/>
            <p:cNvSpPr/>
            <p:nvPr/>
          </p:nvSpPr>
          <p:spPr>
            <a:xfrm>
              <a:off x="1296223" y="4420122"/>
              <a:ext cx="9650074" cy="884335"/>
            </a:xfrm>
            <a:prstGeom prst="rect">
              <a:avLst/>
            </a:prstGeom>
            <a:solidFill>
              <a:srgbClr val="BABA5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6"/>
            <p:cNvSpPr txBox="1"/>
            <p:nvPr/>
          </p:nvSpPr>
          <p:spPr>
            <a:xfrm>
              <a:off x="1296223" y="4420122"/>
              <a:ext cx="9650074" cy="8843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01925" tIns="81275" rIns="81275" bIns="812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Arial"/>
                <a:buNone/>
              </a:pPr>
              <a:r>
                <a:rPr lang="en-US" sz="3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Management of moods/ comorbid condition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6"/>
            <p:cNvSpPr/>
            <p:nvPr/>
          </p:nvSpPr>
          <p:spPr>
            <a:xfrm>
              <a:off x="743513" y="4309580"/>
              <a:ext cx="1105419" cy="1105419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rgbClr val="BABA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6"/>
            <p:cNvSpPr/>
            <p:nvPr/>
          </p:nvSpPr>
          <p:spPr>
            <a:xfrm>
              <a:off x="662534" y="5746202"/>
              <a:ext cx="10283763" cy="884335"/>
            </a:xfrm>
            <a:prstGeom prst="rect">
              <a:avLst/>
            </a:prstGeom>
            <a:solidFill>
              <a:srgbClr val="99B95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6"/>
            <p:cNvSpPr txBox="1"/>
            <p:nvPr/>
          </p:nvSpPr>
          <p:spPr>
            <a:xfrm>
              <a:off x="662534" y="5746202"/>
              <a:ext cx="10283763" cy="8843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01925" tIns="81275" rIns="81275" bIns="812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Arial"/>
                <a:buNone/>
              </a:pPr>
              <a:r>
                <a:rPr lang="en-US" sz="3200">
                  <a:solidFill>
                    <a:schemeClr val="lt1"/>
                  </a:solidFill>
                </a:rPr>
                <a:t>Activities/</a:t>
              </a:r>
              <a:r>
                <a:rPr lang="en-US" sz="3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Lifestyle regularity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6"/>
            <p:cNvSpPr/>
            <p:nvPr/>
          </p:nvSpPr>
          <p:spPr>
            <a:xfrm>
              <a:off x="109824" y="5635660"/>
              <a:ext cx="1105419" cy="1105419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rgbClr val="99B95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1" name="Google Shape;391;p6"/>
          <p:cNvSpPr/>
          <p:nvPr/>
        </p:nvSpPr>
        <p:spPr>
          <a:xfrm>
            <a:off x="795543" y="5092606"/>
            <a:ext cx="4843257" cy="2413094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Psychoeducation: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Major components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Refer to appendix 6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2" name="Google Shape;392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451042" y="9456710"/>
            <a:ext cx="6401819" cy="616163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6"/>
          <p:cNvSpPr/>
          <p:nvPr/>
        </p:nvSpPr>
        <p:spPr>
          <a:xfrm>
            <a:off x="5236660" y="2616704"/>
            <a:ext cx="80428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6"/>
          <p:cNvSpPr/>
          <p:nvPr/>
        </p:nvSpPr>
        <p:spPr>
          <a:xfrm>
            <a:off x="5276483" y="7874278"/>
            <a:ext cx="80428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6"/>
          <p:cNvSpPr/>
          <p:nvPr/>
        </p:nvSpPr>
        <p:spPr>
          <a:xfrm>
            <a:off x="5906886" y="6554741"/>
            <a:ext cx="80428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6"/>
          <p:cNvSpPr/>
          <p:nvPr/>
        </p:nvSpPr>
        <p:spPr>
          <a:xfrm>
            <a:off x="5910603" y="3910464"/>
            <a:ext cx="80428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6"/>
          <p:cNvSpPr/>
          <p:nvPr/>
        </p:nvSpPr>
        <p:spPr>
          <a:xfrm>
            <a:off x="6169759" y="5215546"/>
            <a:ext cx="80428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6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4" name="Google Shape;164;p25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165" name="Google Shape;165;p25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25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7" name="Google Shape;167;p25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5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5"/>
          <p:cNvSpPr txBox="1"/>
          <p:nvPr/>
        </p:nvSpPr>
        <p:spPr>
          <a:xfrm>
            <a:off x="3874577" y="2428737"/>
            <a:ext cx="1253812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review monitoring parameters and referral criteria in the management of Bipolar Disorder.</a:t>
            </a:r>
            <a:endParaRPr/>
          </a:p>
          <a:p>
            <a:pPr marL="685800" marR="0" lvl="1" indent="-50800" algn="just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4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5"/>
          <p:cNvSpPr txBox="1"/>
          <p:nvPr/>
        </p:nvSpPr>
        <p:spPr>
          <a:xfrm>
            <a:off x="4343400" y="788103"/>
            <a:ext cx="10515600" cy="1347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5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LEARNING OBJECTIVES</a:t>
            </a:r>
            <a:endParaRPr/>
          </a:p>
        </p:txBody>
      </p:sp>
      <p:sp>
        <p:nvSpPr>
          <p:cNvPr id="171" name="Google Shape;171;p25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7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4" name="Google Shape;404;p7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405" name="Google Shape;405;p7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7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7" name="Google Shape;407;p7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7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7"/>
          <p:cNvSpPr txBox="1"/>
          <p:nvPr/>
        </p:nvSpPr>
        <p:spPr>
          <a:xfrm>
            <a:off x="3931123" y="2228270"/>
            <a:ext cx="12344400" cy="6012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4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COGNITIVE BEHAVIOUR THERAPY</a:t>
            </a:r>
            <a:endParaRPr sz="4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just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CBT (individual or group CBT) were more effective than TAU in relapse prevention</a:t>
            </a:r>
            <a:r>
              <a:rPr lang="en-US" sz="4000" b="0" i="0" u="none" strike="noStrike" cap="none" baseline="30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78, 92 level I</a:t>
            </a:r>
            <a:endParaRPr/>
          </a:p>
          <a:p>
            <a:pPr marL="685800" marR="0" lvl="1" indent="-76200" algn="just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4000" b="0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4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OTHER INTERVENTIONS</a:t>
            </a:r>
            <a:endParaRPr sz="4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just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Family or conjoint therapy were effective than TAU to prevent relapse</a:t>
            </a:r>
            <a:r>
              <a:rPr lang="en-US" sz="4000" b="0" i="0" u="none" strike="noStrike" cap="none" baseline="30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92, level I</a:t>
            </a: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just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Mindfulness-based cognitive therapy – not effective to prevent manic or depressive relapse in a small RCT</a:t>
            </a:r>
            <a:r>
              <a:rPr lang="en-US" sz="4000" b="0" i="0" u="none" strike="noStrike" cap="none" baseline="30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94, level I</a:t>
            </a: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7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  <p:sp>
        <p:nvSpPr>
          <p:cNvPr id="411" name="Google Shape;411;p7"/>
          <p:cNvSpPr txBox="1"/>
          <p:nvPr/>
        </p:nvSpPr>
        <p:spPr>
          <a:xfrm>
            <a:off x="6478721" y="818462"/>
            <a:ext cx="8226158" cy="1347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5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RELAPSE PREVENTION</a:t>
            </a:r>
            <a:endParaRPr sz="5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7"/>
          <p:cNvSpPr txBox="1"/>
          <p:nvPr/>
        </p:nvSpPr>
        <p:spPr>
          <a:xfrm>
            <a:off x="11388122" y="8345410"/>
            <a:ext cx="7888704" cy="116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78. Miklowitz DJ, Efthimiou O, Furukawa TA, et al. 2021;78(2):141-50.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92. Macheiner T, Skavantzos A, Pilz R, et al. 2017;222:28-31.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94. Perich T, Manicavasagar V, Mitchell PB, et al. 2013;127(5):333-43.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8"/>
          <p:cNvSpPr/>
          <p:nvPr/>
        </p:nvSpPr>
        <p:spPr>
          <a:xfrm>
            <a:off x="10150694" y="1817966"/>
            <a:ext cx="7388088" cy="7325017"/>
          </a:xfrm>
          <a:prstGeom prst="roundRect">
            <a:avLst>
              <a:gd name="adj" fmla="val 16667"/>
            </a:avLst>
          </a:prstGeom>
          <a:solidFill>
            <a:srgbClr val="FDE9D8"/>
          </a:solidFill>
          <a:ln w="25400" cap="flat" cmpd="sng">
            <a:solidFill>
              <a:srgbClr val="FDE9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8"/>
          <p:cNvSpPr/>
          <p:nvPr/>
        </p:nvSpPr>
        <p:spPr>
          <a:xfrm rot="93030">
            <a:off x="180075" y="5753070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9" name="Google Shape;419;p8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420" name="Google Shape;420;p8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8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2" name="Google Shape;422;p8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8"/>
          <p:cNvSpPr txBox="1"/>
          <p:nvPr/>
        </p:nvSpPr>
        <p:spPr>
          <a:xfrm>
            <a:off x="3703657" y="470067"/>
            <a:ext cx="10515600" cy="1347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5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ADHERENCE</a:t>
            </a:r>
            <a:endParaRPr sz="5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8"/>
          <p:cNvSpPr txBox="1"/>
          <p:nvPr/>
        </p:nvSpPr>
        <p:spPr>
          <a:xfrm>
            <a:off x="3192651" y="2705335"/>
            <a:ext cx="6442609" cy="3809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Adherence to treatment - may change over time and vary between different pharmacotherapies</a:t>
            </a:r>
            <a:endParaRPr dirty="0"/>
          </a:p>
          <a:p>
            <a:pPr marL="228600" marR="0" lvl="0" indent="-25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About half of patients with BD become non-adherent during long-term treatment </a:t>
            </a:r>
            <a:r>
              <a:rPr lang="en-US" sz="3600" b="0" i="0" u="none" strike="noStrike" cap="none" baseline="30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95, level I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8"/>
          <p:cNvSpPr txBox="1"/>
          <p:nvPr/>
        </p:nvSpPr>
        <p:spPr>
          <a:xfrm>
            <a:off x="10521958" y="2429259"/>
            <a:ext cx="6645561" cy="5988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Risk factors for non-adherence</a:t>
            </a:r>
            <a:r>
              <a:rPr lang="en-U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difficulties with medication routines 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negative attitudes towards drugs in general 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depressive polarity of the last acute episode 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presence of subsyndromal symptoms 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co-morbid obsessive-compulsive disorder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current acute episode 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substance abuse/dependence 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younger age 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AEs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8"/>
          <p:cNvSpPr/>
          <p:nvPr/>
        </p:nvSpPr>
        <p:spPr>
          <a:xfrm rot="-8175578">
            <a:off x="14623218" y="-2301681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8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  <p:sp>
        <p:nvSpPr>
          <p:cNvPr id="428" name="Google Shape;428;p8"/>
          <p:cNvSpPr txBox="1"/>
          <p:nvPr/>
        </p:nvSpPr>
        <p:spPr>
          <a:xfrm>
            <a:off x="11797381" y="9447601"/>
            <a:ext cx="503234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95. Scott J, Colom F, Vieta E. 2007;10(1):123-9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9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34" name="Google Shape;434;p9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435" name="Google Shape;435;p9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6" name="Google Shape;436;p9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7" name="Google Shape;437;p9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9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9"/>
          <p:cNvSpPr txBox="1"/>
          <p:nvPr/>
        </p:nvSpPr>
        <p:spPr>
          <a:xfrm>
            <a:off x="4343400" y="1181100"/>
            <a:ext cx="10515600" cy="1347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Adherence Intervention </a:t>
            </a:r>
            <a:endParaRPr sz="4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9"/>
          <p:cNvSpPr txBox="1"/>
          <p:nvPr/>
        </p:nvSpPr>
        <p:spPr>
          <a:xfrm>
            <a:off x="3578960" y="3171522"/>
            <a:ext cx="12344400" cy="6012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 baseline="30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41" name="Google Shape;441;p9"/>
          <p:cNvGrpSpPr/>
          <p:nvPr/>
        </p:nvGrpSpPr>
        <p:grpSpPr>
          <a:xfrm>
            <a:off x="3655160" y="989652"/>
            <a:ext cx="12192000" cy="8128000"/>
            <a:chOff x="0" y="0"/>
            <a:chExt cx="12192000" cy="8128000"/>
          </a:xfrm>
        </p:grpSpPr>
        <p:sp>
          <p:nvSpPr>
            <p:cNvPr id="442" name="Google Shape;442;p9"/>
            <p:cNvSpPr/>
            <p:nvPr/>
          </p:nvSpPr>
          <p:spPr>
            <a:xfrm rot="-5400000">
              <a:off x="1016000" y="-1016000"/>
              <a:ext cx="4064000" cy="6096000"/>
            </a:xfrm>
            <a:prstGeom prst="round1Rect">
              <a:avLst>
                <a:gd name="adj" fmla="val 16667"/>
              </a:avLst>
            </a:prstGeom>
            <a:solidFill>
              <a:srgbClr val="BF504D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9"/>
            <p:cNvSpPr txBox="1"/>
            <p:nvPr/>
          </p:nvSpPr>
          <p:spPr>
            <a:xfrm>
              <a:off x="0" y="0"/>
              <a:ext cx="6096000" cy="304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3125" tIns="263125" rIns="263125" bIns="263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700"/>
                <a:buFont typeface="Calibri"/>
                <a:buNone/>
              </a:pPr>
              <a:r>
                <a:rPr lang="en-US" sz="3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Psychological Interventions</a:t>
              </a:r>
              <a:endParaRPr sz="3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9"/>
            <p:cNvSpPr/>
            <p:nvPr/>
          </p:nvSpPr>
          <p:spPr>
            <a:xfrm>
              <a:off x="6022238" y="0"/>
              <a:ext cx="6096000" cy="4064000"/>
            </a:xfrm>
            <a:prstGeom prst="round1Rect">
              <a:avLst>
                <a:gd name="adj" fmla="val 16667"/>
              </a:avLst>
            </a:prstGeom>
            <a:solidFill>
              <a:srgbClr val="BC825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9"/>
            <p:cNvSpPr txBox="1"/>
            <p:nvPr/>
          </p:nvSpPr>
          <p:spPr>
            <a:xfrm>
              <a:off x="6022238" y="0"/>
              <a:ext cx="6096000" cy="304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3125" tIns="263125" rIns="263125" bIns="263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700"/>
                <a:buFont typeface="Calibri"/>
                <a:buNone/>
              </a:pPr>
              <a:r>
                <a:rPr lang="en-US" sz="3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Customised Adherence Enhancement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9"/>
            <p:cNvSpPr/>
            <p:nvPr/>
          </p:nvSpPr>
          <p:spPr>
            <a:xfrm rot="10800000">
              <a:off x="0" y="4064000"/>
              <a:ext cx="6096000" cy="4064000"/>
            </a:xfrm>
            <a:prstGeom prst="round1Rect">
              <a:avLst>
                <a:gd name="adj" fmla="val 16667"/>
              </a:avLst>
            </a:prstGeom>
            <a:solidFill>
              <a:srgbClr val="BBB054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9"/>
            <p:cNvSpPr txBox="1"/>
            <p:nvPr/>
          </p:nvSpPr>
          <p:spPr>
            <a:xfrm>
              <a:off x="0" y="5079999"/>
              <a:ext cx="6096000" cy="304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3125" tIns="263125" rIns="263125" bIns="263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700"/>
                <a:buFont typeface="Calibri"/>
                <a:buNone/>
              </a:pPr>
              <a:r>
                <a:rPr lang="en-US" sz="3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Technology-assisted Strategies</a:t>
              </a:r>
              <a:endParaRPr sz="3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9"/>
            <p:cNvSpPr/>
            <p:nvPr/>
          </p:nvSpPr>
          <p:spPr>
            <a:xfrm rot="5400000">
              <a:off x="7112000" y="3047999"/>
              <a:ext cx="4064000" cy="6096000"/>
            </a:xfrm>
            <a:prstGeom prst="round1Rect">
              <a:avLst>
                <a:gd name="adj" fmla="val 16667"/>
              </a:avLst>
            </a:prstGeom>
            <a:solidFill>
              <a:srgbClr val="99B95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9"/>
            <p:cNvSpPr txBox="1"/>
            <p:nvPr/>
          </p:nvSpPr>
          <p:spPr>
            <a:xfrm>
              <a:off x="6096000" y="5079999"/>
              <a:ext cx="6096000" cy="304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3125" tIns="263125" rIns="263125" bIns="263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700"/>
                <a:buFont typeface="Calibri"/>
                <a:buNone/>
              </a:pPr>
              <a:r>
                <a:rPr lang="en-US" sz="37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Community-based care</a:t>
              </a:r>
              <a:endParaRPr sz="3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9"/>
            <p:cNvSpPr/>
            <p:nvPr/>
          </p:nvSpPr>
          <p:spPr>
            <a:xfrm>
              <a:off x="4267200" y="3047999"/>
              <a:ext cx="3657600" cy="2032000"/>
            </a:xfrm>
            <a:prstGeom prst="roundRect">
              <a:avLst>
                <a:gd name="adj" fmla="val 16667"/>
              </a:avLst>
            </a:prstGeom>
            <a:solidFill>
              <a:srgbClr val="E7CFCF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9"/>
            <p:cNvSpPr txBox="1"/>
            <p:nvPr/>
          </p:nvSpPr>
          <p:spPr>
            <a:xfrm>
              <a:off x="4366394" y="3147193"/>
              <a:ext cx="3459212" cy="18336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0950" tIns="140950" rIns="140950" bIns="14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700"/>
                <a:buFont typeface="Calibri"/>
                <a:buNone/>
              </a:pPr>
              <a:r>
                <a:rPr lang="en-US" sz="37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Adherence enhancement strategies</a:t>
              </a:r>
              <a:endPara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2" name="Google Shape;452;p9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7" name="Google Shape;457;g34cbf2b6967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17746135" cy="9982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" name="Google Shape;462;g34cbf2b6967_0_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17746135" cy="9982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Google Shape;467;g34cbf2b6967_0_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17746135" cy="9982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>
          <a:extLst>
            <a:ext uri="{FF2B5EF4-FFF2-40B4-BE49-F238E27FC236}">
              <a16:creationId xmlns:a16="http://schemas.microsoft.com/office/drawing/2014/main" id="{32A4BFC3-28B6-108C-1A24-6678D4235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2" name="Google Shape;482;p38">
            <a:extLst>
              <a:ext uri="{FF2B5EF4-FFF2-40B4-BE49-F238E27FC236}">
                <a16:creationId xmlns:a16="http://schemas.microsoft.com/office/drawing/2014/main" id="{8F36F886-695A-7D2A-0A8A-34258FAA9161}"/>
              </a:ext>
            </a:extLst>
          </p:cNvPr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483" name="Google Shape;483;p38">
              <a:extLst>
                <a:ext uri="{FF2B5EF4-FFF2-40B4-BE49-F238E27FC236}">
                  <a16:creationId xmlns:a16="http://schemas.microsoft.com/office/drawing/2014/main" id="{1AB540B0-F5C9-E2EC-B611-4DF14D784BF4}"/>
                </a:ext>
              </a:extLst>
            </p:cNvPr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38">
              <a:extLst>
                <a:ext uri="{FF2B5EF4-FFF2-40B4-BE49-F238E27FC236}">
                  <a16:creationId xmlns:a16="http://schemas.microsoft.com/office/drawing/2014/main" id="{A1A8A056-8333-E51A-EEEB-457915CBA896}"/>
                </a:ext>
              </a:extLst>
            </p:cNvPr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507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5" name="Google Shape;485;p38">
            <a:extLst>
              <a:ext uri="{FF2B5EF4-FFF2-40B4-BE49-F238E27FC236}">
                <a16:creationId xmlns:a16="http://schemas.microsoft.com/office/drawing/2014/main" id="{46A66D1E-9897-1A88-00A9-A2B172C55E55}"/>
              </a:ext>
            </a:extLst>
          </p:cNvPr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38">
            <a:extLst>
              <a:ext uri="{FF2B5EF4-FFF2-40B4-BE49-F238E27FC236}">
                <a16:creationId xmlns:a16="http://schemas.microsoft.com/office/drawing/2014/main" id="{7C6FBD99-D40F-A31F-0088-B2FE7120FEEF}"/>
              </a:ext>
            </a:extLst>
          </p:cNvPr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6" b="-24593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38">
            <a:extLst>
              <a:ext uri="{FF2B5EF4-FFF2-40B4-BE49-F238E27FC236}">
                <a16:creationId xmlns:a16="http://schemas.microsoft.com/office/drawing/2014/main" id="{95502B15-9FA4-5A4D-4272-99B80595CE93}"/>
              </a:ext>
            </a:extLst>
          </p:cNvPr>
          <p:cNvSpPr txBox="1"/>
          <p:nvPr/>
        </p:nvSpPr>
        <p:spPr>
          <a:xfrm>
            <a:off x="3255672" y="579293"/>
            <a:ext cx="14173200" cy="1487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r>
              <a:rPr lang="en-US" sz="5400" b="1" dirty="0"/>
              <a:t>Community-based care</a:t>
            </a:r>
            <a:endParaRPr kumimoji="0" sz="5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38">
            <a:extLst>
              <a:ext uri="{FF2B5EF4-FFF2-40B4-BE49-F238E27FC236}">
                <a16:creationId xmlns:a16="http://schemas.microsoft.com/office/drawing/2014/main" id="{A8F82A75-16AF-8EE4-7A4B-E473E13B7F60}"/>
              </a:ext>
            </a:extLst>
          </p:cNvPr>
          <p:cNvSpPr txBox="1"/>
          <p:nvPr/>
        </p:nvSpPr>
        <p:spPr>
          <a:xfrm>
            <a:off x="3933906" y="1790700"/>
            <a:ext cx="13716000" cy="2496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38">
            <a:extLst>
              <a:ext uri="{FF2B5EF4-FFF2-40B4-BE49-F238E27FC236}">
                <a16:creationId xmlns:a16="http://schemas.microsoft.com/office/drawing/2014/main" id="{640D58E6-4903-B4F5-F61F-387B05ADF54B}"/>
              </a:ext>
            </a:extLst>
          </p:cNvPr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462DD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90" name="Google Shape;490;p38">
            <a:extLst>
              <a:ext uri="{FF2B5EF4-FFF2-40B4-BE49-F238E27FC236}">
                <a16:creationId xmlns:a16="http://schemas.microsoft.com/office/drawing/2014/main" id="{2A110534-70B0-B4E7-914B-7B5E6E088FBE}"/>
              </a:ext>
            </a:extLst>
          </p:cNvPr>
          <p:cNvSpPr txBox="1"/>
          <p:nvPr/>
        </p:nvSpPr>
        <p:spPr>
          <a:xfrm>
            <a:off x="3933906" y="2648740"/>
            <a:ext cx="12649200" cy="620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774700" indent="-571500" algn="just">
              <a:spcBef>
                <a:spcPts val="640"/>
              </a:spcBef>
              <a:buSzPct val="78624"/>
              <a:buFont typeface="Arial" panose="020B0604020202020204" pitchFamily="34" charset="0"/>
              <a:buChar char="•"/>
            </a:pPr>
            <a:r>
              <a:rPr lang="en-US" sz="4000" dirty="0"/>
              <a:t>Life Goal Program (a structured group psychotherapy) demonstrate significant improvement in BD knowledge, but NS in improving adherence</a:t>
            </a:r>
            <a:r>
              <a:rPr lang="en-US" sz="4000" baseline="30000" dirty="0"/>
              <a:t>103</a:t>
            </a:r>
          </a:p>
          <a:p>
            <a:pPr marL="7747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ct val="78624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ACCESS treatment model (embedding assertive community treatment in integrated care) for BD I with psychosis (n=23) – showed 91.3% full adherence at 24 months</a:t>
            </a:r>
            <a:r>
              <a:rPr kumimoji="0" lang="en-US" sz="40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104</a:t>
            </a:r>
          </a:p>
          <a:p>
            <a:pPr marL="7747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ct val="78624"/>
              <a:buFont typeface="Arial" panose="020B0604020202020204" pitchFamily="34" charset="0"/>
              <a:buChar char="•"/>
              <a:tabLst/>
              <a:defRPr/>
            </a:pPr>
            <a:endParaRPr kumimoji="0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418;p8">
            <a:extLst>
              <a:ext uri="{FF2B5EF4-FFF2-40B4-BE49-F238E27FC236}">
                <a16:creationId xmlns:a16="http://schemas.microsoft.com/office/drawing/2014/main" id="{45E3AD17-28E5-69C2-1D74-AE0147F1E064}"/>
              </a:ext>
            </a:extLst>
          </p:cNvPr>
          <p:cNvSpPr/>
          <p:nvPr/>
        </p:nvSpPr>
        <p:spPr>
          <a:xfrm rot="93030">
            <a:off x="180075" y="5753070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48163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7" name="Google Shape;477;g34cbf2b6967_0_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17746135" cy="9982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2" name="Google Shape;482;p38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483" name="Google Shape;483;p38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38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20507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5" name="Google Shape;485;p38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38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6" b="-24593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38"/>
          <p:cNvSpPr txBox="1"/>
          <p:nvPr/>
        </p:nvSpPr>
        <p:spPr>
          <a:xfrm>
            <a:off x="3255672" y="579293"/>
            <a:ext cx="14173200" cy="1487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TAKE HOME MESSAGE</a:t>
            </a:r>
            <a:endParaRPr sz="5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38"/>
          <p:cNvSpPr txBox="1"/>
          <p:nvPr/>
        </p:nvSpPr>
        <p:spPr>
          <a:xfrm>
            <a:off x="3933906" y="1790700"/>
            <a:ext cx="13716000" cy="2496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38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  <p:sp>
        <p:nvSpPr>
          <p:cNvPr id="490" name="Google Shape;490;p38"/>
          <p:cNvSpPr txBox="1"/>
          <p:nvPr/>
        </p:nvSpPr>
        <p:spPr>
          <a:xfrm>
            <a:off x="3712872" y="2071855"/>
            <a:ext cx="12649200" cy="620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78624"/>
              <a:buFont typeface="Arial"/>
              <a:buChar char="•"/>
            </a:pPr>
            <a:r>
              <a:rPr lang="en-US" sz="4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Adjunctive psychoeducation, CBT, family or conjoint therapy are effective for relapse prevention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78624"/>
              <a:buFont typeface="Arial"/>
              <a:buChar char="•"/>
            </a:pPr>
            <a:r>
              <a:rPr lang="en-US" sz="4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Identifying and addressing the risks to non-adherence may improve adherence to medications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78624"/>
              <a:buFont typeface="Arial"/>
              <a:buChar char="•"/>
            </a:pPr>
            <a:r>
              <a:rPr lang="en-US" sz="4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Several effective strategies (i.e. psychoeducation, CBT, CAE) may be used to improve medications adherence </a:t>
            </a:r>
            <a:endParaRPr dirty="0"/>
          </a:p>
          <a:p>
            <a:pPr marL="342900" marR="0" lvl="0" indent="-1397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78624"/>
              <a:buFont typeface="Arial"/>
              <a:buNone/>
            </a:pP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5" name="Google Shape;495;p11"/>
          <p:cNvGrpSpPr/>
          <p:nvPr/>
        </p:nvGrpSpPr>
        <p:grpSpPr>
          <a:xfrm>
            <a:off x="-3434405" y="-2424537"/>
            <a:ext cx="22827326" cy="3667449"/>
            <a:chOff x="0" y="0"/>
            <a:chExt cx="5660972" cy="909494"/>
          </a:xfrm>
        </p:grpSpPr>
        <p:sp>
          <p:nvSpPr>
            <p:cNvPr id="496" name="Google Shape;496;p11"/>
            <p:cNvSpPr/>
            <p:nvPr/>
          </p:nvSpPr>
          <p:spPr>
            <a:xfrm>
              <a:off x="0" y="0"/>
              <a:ext cx="5660972" cy="909494"/>
            </a:xfrm>
            <a:custGeom>
              <a:avLst/>
              <a:gdLst/>
              <a:ahLst/>
              <a:cxnLst/>
              <a:rect l="l" t="t" r="r" b="b"/>
              <a:pathLst>
                <a:path w="5660972" h="909494" extrusionOk="0">
                  <a:moveTo>
                    <a:pt x="5422847" y="0"/>
                  </a:moveTo>
                  <a:lnTo>
                    <a:pt x="5660972" y="238125"/>
                  </a:lnTo>
                  <a:lnTo>
                    <a:pt x="5660972" y="671369"/>
                  </a:lnTo>
                  <a:lnTo>
                    <a:pt x="5422847" y="909494"/>
                  </a:lnTo>
                  <a:lnTo>
                    <a:pt x="238125" y="909494"/>
                  </a:lnTo>
                  <a:lnTo>
                    <a:pt x="0" y="671369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542284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11"/>
            <p:cNvSpPr txBox="1"/>
            <p:nvPr/>
          </p:nvSpPr>
          <p:spPr>
            <a:xfrm>
              <a:off x="63500" y="6350"/>
              <a:ext cx="5533971" cy="8396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98" name="Google Shape;498;p11"/>
          <p:cNvSpPr/>
          <p:nvPr/>
        </p:nvSpPr>
        <p:spPr>
          <a:xfrm rot="4876606">
            <a:off x="-2631017" y="7726570"/>
            <a:ext cx="4714159" cy="4819308"/>
          </a:xfrm>
          <a:custGeom>
            <a:avLst/>
            <a:gdLst/>
            <a:ahLst/>
            <a:cxnLst/>
            <a:rect l="l" t="t" r="r" b="b"/>
            <a:pathLst>
              <a:path w="4714159" h="4819308" extrusionOk="0">
                <a:moveTo>
                  <a:pt x="0" y="0"/>
                </a:moveTo>
                <a:lnTo>
                  <a:pt x="4714159" y="0"/>
                </a:lnTo>
                <a:lnTo>
                  <a:pt x="4714159" y="4819308"/>
                </a:lnTo>
                <a:lnTo>
                  <a:pt x="0" y="48193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11"/>
          <p:cNvSpPr/>
          <p:nvPr/>
        </p:nvSpPr>
        <p:spPr>
          <a:xfrm>
            <a:off x="11857221" y="1719908"/>
            <a:ext cx="4955368" cy="7132071"/>
          </a:xfrm>
          <a:custGeom>
            <a:avLst/>
            <a:gdLst/>
            <a:ahLst/>
            <a:cxnLst/>
            <a:rect l="l" t="t" r="r" b="b"/>
            <a:pathLst>
              <a:path w="4955368" h="7132071" extrusionOk="0">
                <a:moveTo>
                  <a:pt x="0" y="0"/>
                </a:moveTo>
                <a:lnTo>
                  <a:pt x="4955368" y="0"/>
                </a:lnTo>
                <a:lnTo>
                  <a:pt x="4955368" y="7132071"/>
                </a:lnTo>
                <a:lnTo>
                  <a:pt x="0" y="71320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0" name="Google Shape;500;p11"/>
          <p:cNvGrpSpPr/>
          <p:nvPr/>
        </p:nvGrpSpPr>
        <p:grpSpPr>
          <a:xfrm>
            <a:off x="-955072" y="9490984"/>
            <a:ext cx="20770739" cy="2231372"/>
            <a:chOff x="0" y="0"/>
            <a:chExt cx="9609927" cy="1032381"/>
          </a:xfrm>
        </p:grpSpPr>
        <p:sp>
          <p:nvSpPr>
            <p:cNvPr id="501" name="Google Shape;501;p11"/>
            <p:cNvSpPr/>
            <p:nvPr/>
          </p:nvSpPr>
          <p:spPr>
            <a:xfrm>
              <a:off x="0" y="0"/>
              <a:ext cx="9609927" cy="1032381"/>
            </a:xfrm>
            <a:custGeom>
              <a:avLst/>
              <a:gdLst/>
              <a:ahLst/>
              <a:cxnLst/>
              <a:rect l="l" t="t" r="r" b="b"/>
              <a:pathLst>
                <a:path w="9609927" h="1032381" extrusionOk="0">
                  <a:moveTo>
                    <a:pt x="9371802" y="0"/>
                  </a:moveTo>
                  <a:lnTo>
                    <a:pt x="9609927" y="238125"/>
                  </a:lnTo>
                  <a:lnTo>
                    <a:pt x="9609927" y="794256"/>
                  </a:lnTo>
                  <a:lnTo>
                    <a:pt x="9371802" y="1032381"/>
                  </a:lnTo>
                  <a:lnTo>
                    <a:pt x="238125" y="1032381"/>
                  </a:lnTo>
                  <a:lnTo>
                    <a:pt x="0" y="794256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9371802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" name="Google Shape;502;p11"/>
            <p:cNvSpPr txBox="1"/>
            <p:nvPr/>
          </p:nvSpPr>
          <p:spPr>
            <a:xfrm>
              <a:off x="63500" y="6350"/>
              <a:ext cx="9482927" cy="9625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3" name="Google Shape;503;p11"/>
          <p:cNvSpPr txBox="1"/>
          <p:nvPr/>
        </p:nvSpPr>
        <p:spPr>
          <a:xfrm>
            <a:off x="383991" y="4383759"/>
            <a:ext cx="11039987" cy="671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34"/>
              <a:buFont typeface="Arial"/>
              <a:buNone/>
            </a:pPr>
            <a:r>
              <a:rPr lang="en-US" sz="4934" b="1" i="0" u="none" strike="noStrike" cap="none">
                <a:solidFill>
                  <a:srgbClr val="462DD4"/>
                </a:solidFill>
                <a:latin typeface="Poppins"/>
                <a:ea typeface="Poppins"/>
                <a:cs typeface="Poppins"/>
                <a:sym typeface="Poppins"/>
              </a:rPr>
              <a:t>THANK YOU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11"/>
          <p:cNvSpPr/>
          <p:nvPr/>
        </p:nvSpPr>
        <p:spPr>
          <a:xfrm>
            <a:off x="1028700" y="-386950"/>
            <a:ext cx="10062506" cy="10136224"/>
          </a:xfrm>
          <a:custGeom>
            <a:avLst/>
            <a:gdLst/>
            <a:ahLst/>
            <a:cxnLst/>
            <a:rect l="l" t="t" r="r" b="b"/>
            <a:pathLst>
              <a:path w="10062506" h="10136224" extrusionOk="0">
                <a:moveTo>
                  <a:pt x="0" y="0"/>
                </a:moveTo>
                <a:lnTo>
                  <a:pt x="10062506" y="0"/>
                </a:lnTo>
                <a:lnTo>
                  <a:pt x="10062506" y="10136224"/>
                </a:lnTo>
                <a:lnTo>
                  <a:pt x="0" y="1013622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 amt="18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7" name="Google Shape;177;p26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178" name="Google Shape;178;p26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26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0" name="Google Shape;180;p26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6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  <p:sp>
        <p:nvSpPr>
          <p:cNvPr id="183" name="Google Shape;183;p26"/>
          <p:cNvSpPr txBox="1"/>
          <p:nvPr/>
        </p:nvSpPr>
        <p:spPr>
          <a:xfrm>
            <a:off x="3034638" y="1079816"/>
            <a:ext cx="14746704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FOLLOW UP/ MONITORING AND REFERRAL</a:t>
            </a:r>
            <a:endParaRPr sz="5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6"/>
          <p:cNvSpPr txBox="1"/>
          <p:nvPr/>
        </p:nvSpPr>
        <p:spPr>
          <a:xfrm>
            <a:off x="3733800" y="2248958"/>
            <a:ext cx="13121640" cy="6187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When managing BD, exploring several key aspects to provide effective care during follow-up is crucial. </a:t>
            </a:r>
            <a:endParaRPr/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Monitoring symptoms over time is essential to assess the response to treatment and the current state, whether in stable, remission or relapse.</a:t>
            </a:r>
            <a:endParaRPr/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Besides that, it is important to review the compliance with medication and presence of AEs.</a:t>
            </a:r>
            <a:endParaRPr/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7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0" name="Google Shape;190;p27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191" name="Google Shape;191;p27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27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3" name="Google Shape;193;p27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27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27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  <p:sp>
        <p:nvSpPr>
          <p:cNvPr id="196" name="Google Shape;196;p27"/>
          <p:cNvSpPr txBox="1"/>
          <p:nvPr/>
        </p:nvSpPr>
        <p:spPr>
          <a:xfrm>
            <a:off x="2053209" y="393958"/>
            <a:ext cx="1584701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PARAMETERS TO BE MONITORED DURING </a:t>
            </a:r>
            <a:br>
              <a:rPr lang="en-US" sz="4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MAINTENANCE PHASE</a:t>
            </a:r>
            <a:endParaRPr sz="4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27"/>
          <p:cNvSpPr txBox="1"/>
          <p:nvPr/>
        </p:nvSpPr>
        <p:spPr>
          <a:xfrm>
            <a:off x="4175760" y="1965960"/>
            <a:ext cx="12283440" cy="6583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Parameters recommended to be monitored during the maintenance phase of BD at regular intervals are:</a:t>
            </a:r>
            <a:endParaRPr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weight </a:t>
            </a:r>
            <a:endParaRPr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height </a:t>
            </a:r>
            <a:endParaRPr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waist circumference </a:t>
            </a:r>
            <a:endParaRPr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blood pressure </a:t>
            </a:r>
            <a:endParaRPr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electrocardiogram (ECG) </a:t>
            </a:r>
            <a:endParaRPr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full blood count </a:t>
            </a:r>
            <a:endParaRPr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fasting blood sugar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(refer Appendix 7)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7"/>
          <p:cNvSpPr txBox="1"/>
          <p:nvPr/>
        </p:nvSpPr>
        <p:spPr>
          <a:xfrm>
            <a:off x="11536053" y="3553525"/>
            <a:ext cx="5152373" cy="5016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renal function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liver function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lipid profile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thyroid function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serum calcium level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 sz="4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drug serum level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50693" y="1874520"/>
            <a:ext cx="14624386" cy="7071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4853" y="159855"/>
            <a:ext cx="2645893" cy="381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963725" y="9369472"/>
            <a:ext cx="12839289" cy="1835055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8"/>
          <p:cNvSpPr txBox="1"/>
          <p:nvPr/>
        </p:nvSpPr>
        <p:spPr>
          <a:xfrm>
            <a:off x="3237279" y="312831"/>
            <a:ext cx="13406034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PARAMETERS FOR MONITORING DURING TREATMENT OF BIPOLAR DISEASE</a:t>
            </a:r>
            <a:endParaRPr sz="4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7" name="Google Shape;207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533149" y="9155029"/>
            <a:ext cx="5230821" cy="1077218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8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28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28"/>
          <p:cNvSpPr txBox="1"/>
          <p:nvPr/>
        </p:nvSpPr>
        <p:spPr>
          <a:xfrm>
            <a:off x="-135610" y="9771663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06670" y="1730899"/>
            <a:ext cx="14552909" cy="5780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04910" y="7307379"/>
            <a:ext cx="14169441" cy="1418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778520" y="9401601"/>
            <a:ext cx="12839289" cy="1835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1805" y="114135"/>
            <a:ext cx="2651990" cy="381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204910" y="1022888"/>
            <a:ext cx="14122946" cy="857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2512040" y="8900160"/>
            <a:ext cx="5233987" cy="1283699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9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29"/>
          <p:cNvSpPr/>
          <p:nvPr/>
        </p:nvSpPr>
        <p:spPr>
          <a:xfrm rot="93030">
            <a:off x="249695" y="362937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29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/>
          </a:p>
        </p:txBody>
      </p:sp>
      <p:sp>
        <p:nvSpPr>
          <p:cNvPr id="229" name="Google Shape;229;p30"/>
          <p:cNvSpPr txBox="1">
            <a:spLocks noGrp="1"/>
          </p:cNvSpPr>
          <p:nvPr>
            <p:ph type="body" idx="1"/>
          </p:nvPr>
        </p:nvSpPr>
        <p:spPr>
          <a:xfrm>
            <a:off x="3683947" y="1888833"/>
            <a:ext cx="1262027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Lithium has a narrow therapeutic index and a risk of toxicity.</a:t>
            </a:r>
            <a:endParaRPr/>
          </a:p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In the first edition of the MoH CPG on BD, lithium monitoring has been recommended to be carried out at least every six months. </a:t>
            </a:r>
            <a:r>
              <a:rPr lang="en-US" sz="4000" baseline="30000"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Monitoring should also be done earlier in dose adjustment or suspected toxicity.</a:t>
            </a:r>
            <a:endParaRPr sz="4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0" name="Google Shape;230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853" y="114135"/>
            <a:ext cx="2645893" cy="381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902765" y="9369472"/>
            <a:ext cx="12839289" cy="1835055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30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0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30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1"/>
          <p:cNvSpPr/>
          <p:nvPr/>
        </p:nvSpPr>
        <p:spPr>
          <a:xfrm rot="93030">
            <a:off x="382716" y="3536292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0" name="Google Shape;240;p31"/>
          <p:cNvGrpSpPr/>
          <p:nvPr/>
        </p:nvGrpSpPr>
        <p:grpSpPr>
          <a:xfrm>
            <a:off x="-1139176" y="9673702"/>
            <a:ext cx="12831319" cy="1832372"/>
            <a:chOff x="0" y="0"/>
            <a:chExt cx="3379442" cy="482600"/>
          </a:xfrm>
        </p:grpSpPr>
        <p:sp>
          <p:nvSpPr>
            <p:cNvPr id="241" name="Google Shape;241;p31"/>
            <p:cNvSpPr/>
            <p:nvPr/>
          </p:nvSpPr>
          <p:spPr>
            <a:xfrm>
              <a:off x="0" y="0"/>
              <a:ext cx="3379442" cy="482600"/>
            </a:xfrm>
            <a:custGeom>
              <a:avLst/>
              <a:gdLst/>
              <a:ahLst/>
              <a:cxnLst/>
              <a:rect l="l" t="t" r="r" b="b"/>
              <a:pathLst>
                <a:path w="3379442" h="482600" extrusionOk="0">
                  <a:moveTo>
                    <a:pt x="3141317" y="0"/>
                  </a:moveTo>
                  <a:lnTo>
                    <a:pt x="3379442" y="238125"/>
                  </a:lnTo>
                  <a:lnTo>
                    <a:pt x="3379442" y="244475"/>
                  </a:lnTo>
                  <a:lnTo>
                    <a:pt x="3141317" y="482600"/>
                  </a:lnTo>
                  <a:lnTo>
                    <a:pt x="238125" y="482600"/>
                  </a:lnTo>
                  <a:lnTo>
                    <a:pt x="0" y="244475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3141317" y="0"/>
                  </a:lnTo>
                  <a:close/>
                </a:path>
              </a:pathLst>
            </a:custGeom>
            <a:gradFill>
              <a:gsLst>
                <a:gs pos="0">
                  <a:srgbClr val="FFDE59"/>
                </a:gs>
                <a:gs pos="100000">
                  <a:srgbClr val="FF914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31"/>
            <p:cNvSpPr txBox="1"/>
            <p:nvPr/>
          </p:nvSpPr>
          <p:spPr>
            <a:xfrm>
              <a:off x="63500" y="6350"/>
              <a:ext cx="3252442" cy="4127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59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3" name="Google Shape;243;p31"/>
          <p:cNvSpPr/>
          <p:nvPr/>
        </p:nvSpPr>
        <p:spPr>
          <a:xfrm rot="8958111">
            <a:off x="11681589" y="1235809"/>
            <a:ext cx="5709126" cy="5836467"/>
          </a:xfrm>
          <a:custGeom>
            <a:avLst/>
            <a:gdLst/>
            <a:ahLst/>
            <a:cxnLst/>
            <a:rect l="l" t="t" r="r" b="b"/>
            <a:pathLst>
              <a:path w="5709126" h="5836467" extrusionOk="0">
                <a:moveTo>
                  <a:pt x="0" y="0"/>
                </a:moveTo>
                <a:lnTo>
                  <a:pt x="5709126" y="0"/>
                </a:lnTo>
                <a:lnTo>
                  <a:pt x="5709126" y="5836467"/>
                </a:lnTo>
                <a:lnTo>
                  <a:pt x="0" y="5836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31"/>
          <p:cNvSpPr/>
          <p:nvPr/>
        </p:nvSpPr>
        <p:spPr>
          <a:xfrm>
            <a:off x="387774" y="187447"/>
            <a:ext cx="2646864" cy="3809531"/>
          </a:xfrm>
          <a:custGeom>
            <a:avLst/>
            <a:gdLst/>
            <a:ahLst/>
            <a:cxnLst/>
            <a:rect l="l" t="t" r="r" b="b"/>
            <a:pathLst>
              <a:path w="2646864" h="3809531" extrusionOk="0">
                <a:moveTo>
                  <a:pt x="0" y="0"/>
                </a:moveTo>
                <a:lnTo>
                  <a:pt x="2646865" y="0"/>
                </a:lnTo>
                <a:lnTo>
                  <a:pt x="2646865" y="3809530"/>
                </a:lnTo>
                <a:lnTo>
                  <a:pt x="0" y="3809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26033" b="-2458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45" name="Google Shape;245;p31"/>
          <p:cNvGraphicFramePr/>
          <p:nvPr/>
        </p:nvGraphicFramePr>
        <p:xfrm>
          <a:off x="3635330" y="2452731"/>
          <a:ext cx="13416925" cy="2935415"/>
        </p:xfrm>
        <a:graphic>
          <a:graphicData uri="http://schemas.openxmlformats.org/drawingml/2006/table">
            <a:tbl>
              <a:tblPr>
                <a:noFill/>
                <a:tableStyleId>{D1B7E407-0F66-40F0-B6C0-C5A98C98E514}</a:tableStyleId>
              </a:tblPr>
              <a:tblGrid>
                <a:gridCol w="13416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44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Recommendation 8</a:t>
                      </a:r>
                      <a:endParaRPr sz="4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342900" marR="0" lvl="0" indent="-342900" algn="just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4400"/>
                        <a:buFont typeface="Noto Sans Symbols"/>
                        <a:buChar char="∙"/>
                      </a:pPr>
                      <a:r>
                        <a:rPr lang="en-US" sz="440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Serum lithium level should be monitored one week upon initiation or dose change, and every six months or earlier if indicated.</a:t>
                      </a:r>
                      <a:endParaRPr sz="4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6" name="Google Shape;246;p31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2"/>
          <p:cNvSpPr txBox="1">
            <a:spLocks noGrp="1"/>
          </p:cNvSpPr>
          <p:nvPr>
            <p:ph type="title"/>
          </p:nvPr>
        </p:nvSpPr>
        <p:spPr>
          <a:xfrm>
            <a:off x="4339267" y="405266"/>
            <a:ext cx="11201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5400" b="1">
                <a:latin typeface="Arial"/>
                <a:ea typeface="Arial"/>
                <a:cs typeface="Arial"/>
                <a:sym typeface="Arial"/>
              </a:rPr>
              <a:t>REFERRAL CRITERIA</a:t>
            </a:r>
            <a:endParaRPr sz="54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32"/>
          <p:cNvSpPr txBox="1">
            <a:spLocks noGrp="1"/>
          </p:cNvSpPr>
          <p:nvPr>
            <p:ph type="body" idx="1"/>
          </p:nvPr>
        </p:nvSpPr>
        <p:spPr>
          <a:xfrm>
            <a:off x="4494508" y="2484120"/>
            <a:ext cx="12193292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There is no direct evidence on referral criteria for BD. </a:t>
            </a:r>
            <a:endParaRPr/>
          </a:p>
          <a:p>
            <a:pPr marL="457200" lvl="0" indent="-22860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Arial"/>
              <a:buNone/>
            </a:pPr>
            <a:endParaRPr sz="40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just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4000">
                <a:latin typeface="Arial"/>
                <a:ea typeface="Arial"/>
                <a:cs typeface="Arial"/>
                <a:sym typeface="Arial"/>
              </a:rPr>
              <a:t>Existing guidelines state that BD can be managed in primary care except in the certain conditions.</a:t>
            </a:r>
            <a:r>
              <a:rPr lang="en-US" sz="4000" baseline="30000">
                <a:latin typeface="Arial"/>
                <a:ea typeface="Arial"/>
                <a:cs typeface="Arial"/>
                <a:sym typeface="Arial"/>
              </a:rPr>
              <a:t>6, 73</a:t>
            </a:r>
            <a:endParaRPr sz="4000" baseline="30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3" name="Google Shape;25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853" y="129375"/>
            <a:ext cx="2645893" cy="381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918005" y="9369472"/>
            <a:ext cx="12839289" cy="1835055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32"/>
          <p:cNvSpPr txBox="1"/>
          <p:nvPr/>
        </p:nvSpPr>
        <p:spPr>
          <a:xfrm>
            <a:off x="6619597" y="8085450"/>
            <a:ext cx="11668403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6.   Ministry of Health Malaysia. Management of Bipolar Disorder in Adults. Putrajaya: MoH; 2014.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73. National Collaborating Centre for Mental Health (UK). Bipolar Disorder: The NICE Guideline on  the Assessment and Management of Bipolar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Disorder in Adults, Children and Young People in  Primary and Secondary Care. London: The British Psychological Society and The Royal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College of Psychiatrists; 2014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32"/>
          <p:cNvSpPr txBox="1"/>
          <p:nvPr/>
        </p:nvSpPr>
        <p:spPr>
          <a:xfrm>
            <a:off x="-507569" y="10013571"/>
            <a:ext cx="9957660" cy="35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499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462DD4"/>
                </a:solidFill>
                <a:latin typeface="Arial"/>
                <a:ea typeface="Arial"/>
                <a:cs typeface="Arial"/>
                <a:sym typeface="Arial"/>
              </a:rPr>
              <a:t>CPG MANAGEMENT OF BIPOLAR DISORDER (SECOND EDITION)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1522</Words>
  <Application>Microsoft Office PowerPoint</Application>
  <PresentationFormat>Custom</PresentationFormat>
  <Paragraphs>213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Poppins</vt:lpstr>
      <vt:lpstr>Arial</vt:lpstr>
      <vt:lpstr>Calibri</vt:lpstr>
      <vt:lpstr>Courier New</vt:lpstr>
      <vt:lpstr>Noto Sans Symbols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REFERRAL CRITERIA</vt:lpstr>
      <vt:lpstr>CASES NEED TO BE REFERRED TO PSYCHIATRIC SERVICES</vt:lpstr>
      <vt:lpstr>CASES NEED TO BE REFERRED TO PSYCHIATRIC SERVICES</vt:lpstr>
      <vt:lpstr>PowerPoint Presentation</vt:lpstr>
      <vt:lpstr>TAKE HOME MESSAGES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Dr. Asma Assa'edah binti Mahmud</cp:lastModifiedBy>
  <cp:revision>1</cp:revision>
  <dcterms:created xsi:type="dcterms:W3CDTF">2006-08-16T00:00:00Z</dcterms:created>
  <dcterms:modified xsi:type="dcterms:W3CDTF">2025-06-15T15:36:57Z</dcterms:modified>
</cp:coreProperties>
</file>